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88968" autoAdjust="0"/>
  </p:normalViewPr>
  <p:slideViewPr>
    <p:cSldViewPr>
      <p:cViewPr varScale="1">
        <p:scale>
          <a:sx n="69" d="100"/>
          <a:sy n="69" d="100"/>
        </p:scale>
        <p:origin x="-2088" y="-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5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Incidentes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Prevalentes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axId val="55204096"/>
        <c:axId val="55214080"/>
      </c:barChart>
      <c:catAx>
        <c:axId val="55204096"/>
        <c:scaling>
          <c:orientation val="minMax"/>
        </c:scaling>
        <c:axPos val="b"/>
        <c:numFmt formatCode="General" sourceLinked="0"/>
        <c:tickLblPos val="nextTo"/>
        <c:crossAx val="55214080"/>
        <c:crosses val="autoZero"/>
        <c:auto val="1"/>
        <c:lblAlgn val="ctr"/>
        <c:lblOffset val="100"/>
      </c:catAx>
      <c:valAx>
        <c:axId val="55214080"/>
        <c:scaling>
          <c:orientation val="minMax"/>
        </c:scaling>
        <c:axPos val="l"/>
        <c:majorGridlines/>
        <c:numFmt formatCode="General" sourceLinked="1"/>
        <c:tickLblPos val="nextTo"/>
        <c:crossAx val="5520409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>
        <c:manualLayout>
          <c:layoutTarget val="inner"/>
          <c:xMode val="edge"/>
          <c:yMode val="edge"/>
          <c:x val="0.41489873950941331"/>
          <c:y val="2.0980137351567781E-2"/>
          <c:w val="0.533408833155115"/>
          <c:h val="0.83853524099900301"/>
        </c:manualLayout>
      </c:layout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Visual</c:v>
                </c:pt>
                <c:pt idx="1">
                  <c:v>Sin discapacidad</c:v>
                </c:pt>
                <c:pt idx="2">
                  <c:v>Motora</c:v>
                </c:pt>
                <c:pt idx="3">
                  <c:v>Discapacidades multiples</c:v>
                </c:pt>
                <c:pt idx="4">
                  <c:v>Mental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7</c:v>
                </c:pt>
                <c:pt idx="1">
                  <c:v>39</c:v>
                </c:pt>
                <c:pt idx="2">
                  <c:v>15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axId val="81960320"/>
        <c:axId val="81966208"/>
      </c:barChart>
      <c:catAx>
        <c:axId val="81960320"/>
        <c:scaling>
          <c:orientation val="minMax"/>
        </c:scaling>
        <c:axPos val="l"/>
        <c:numFmt formatCode="General" sourceLinked="0"/>
        <c:majorTickMark val="none"/>
        <c:tickLblPos val="nextTo"/>
        <c:crossAx val="81966208"/>
        <c:crosses val="autoZero"/>
        <c:auto val="1"/>
        <c:lblAlgn val="ctr"/>
        <c:lblOffset val="100"/>
      </c:catAx>
      <c:valAx>
        <c:axId val="8196620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1960320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Masculino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16</c:v>
                </c:pt>
                <c:pt idx="1">
                  <c:v>2</c:v>
                </c:pt>
                <c:pt idx="2">
                  <c:v>10</c:v>
                </c:pt>
                <c:pt idx="3">
                  <c:v>6</c:v>
                </c:pt>
                <c:pt idx="4">
                  <c:v>10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Femenino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Hoja1!$C$2:$C$8</c:f>
              <c:numCache>
                <c:formatCode>General</c:formatCode>
                <c:ptCount val="7"/>
                <c:pt idx="0">
                  <c:v>7</c:v>
                </c:pt>
                <c:pt idx="1">
                  <c:v>4</c:v>
                </c:pt>
                <c:pt idx="2">
                  <c:v>14</c:v>
                </c:pt>
                <c:pt idx="3">
                  <c:v>1</c:v>
                </c:pt>
                <c:pt idx="4">
                  <c:v>5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axId val="64182144"/>
        <c:axId val="64183680"/>
      </c:barChart>
      <c:catAx>
        <c:axId val="64182144"/>
        <c:scaling>
          <c:orientation val="minMax"/>
        </c:scaling>
        <c:axPos val="l"/>
        <c:numFmt formatCode="General" sourceLinked="0"/>
        <c:majorTickMark val="none"/>
        <c:tickLblPos val="nextTo"/>
        <c:crossAx val="64183680"/>
        <c:crosses val="autoZero"/>
        <c:auto val="1"/>
        <c:lblAlgn val="ctr"/>
        <c:lblOffset val="100"/>
      </c:catAx>
      <c:valAx>
        <c:axId val="6418368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418214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Hoja1!$A$2:$A$9</c:f>
              <c:strCache>
                <c:ptCount val="8"/>
                <c:pt idx="0">
                  <c:v>Biguanidas insulinas </c:v>
                </c:pt>
                <c:pt idx="1">
                  <c:v>Se desconoce diabetico </c:v>
                </c:pt>
                <c:pt idx="2">
                  <c:v>Combinado oral e insulina </c:v>
                </c:pt>
                <c:pt idx="3">
                  <c:v>Sin tratamiento </c:v>
                </c:pt>
                <c:pt idx="4">
                  <c:v>Sulfonilureas </c:v>
                </c:pt>
                <c:pt idx="5">
                  <c:v>Biguanidas </c:v>
                </c:pt>
                <c:pt idx="6">
                  <c:v>Combinado oral </c:v>
                </c:pt>
                <c:pt idx="7">
                  <c:v>Insulinas 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  <c:pt idx="5">
                  <c:v>8</c:v>
                </c:pt>
                <c:pt idx="6">
                  <c:v>19</c:v>
                </c:pt>
                <c:pt idx="7">
                  <c:v>15</c:v>
                </c:pt>
              </c:numCache>
            </c:numRef>
          </c:val>
        </c:ser>
        <c:axId val="60315136"/>
        <c:axId val="60316672"/>
      </c:barChart>
      <c:catAx>
        <c:axId val="60315136"/>
        <c:scaling>
          <c:orientation val="minMax"/>
        </c:scaling>
        <c:axPos val="l"/>
        <c:numFmt formatCode="General" sourceLinked="0"/>
        <c:majorTickMark val="none"/>
        <c:tickLblPos val="nextTo"/>
        <c:crossAx val="60316672"/>
        <c:crosses val="autoZero"/>
        <c:auto val="1"/>
        <c:lblAlgn val="ctr"/>
        <c:lblOffset val="100"/>
      </c:catAx>
      <c:valAx>
        <c:axId val="6031667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031513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29</c:v>
                </c:pt>
                <c:pt idx="1">
                  <c:v>5</c:v>
                </c:pt>
                <c:pt idx="2">
                  <c:v>9</c:v>
                </c:pt>
                <c:pt idx="3">
                  <c:v>14</c:v>
                </c:pt>
                <c:pt idx="4">
                  <c:v>12</c:v>
                </c:pt>
                <c:pt idx="5">
                  <c:v>9</c:v>
                </c:pt>
                <c:pt idx="6">
                  <c:v>1</c:v>
                </c:pt>
              </c:numCache>
            </c:numRef>
          </c:val>
        </c:ser>
        <c:axId val="66182144"/>
        <c:axId val="66183936"/>
      </c:barChart>
      <c:catAx>
        <c:axId val="66182144"/>
        <c:scaling>
          <c:orientation val="minMax"/>
        </c:scaling>
        <c:axPos val="l"/>
        <c:numFmt formatCode="General" sourceLinked="0"/>
        <c:majorTickMark val="none"/>
        <c:tickLblPos val="nextTo"/>
        <c:crossAx val="66183936"/>
        <c:crosses val="autoZero"/>
        <c:auto val="1"/>
        <c:lblAlgn val="ctr"/>
        <c:lblOffset val="100"/>
      </c:catAx>
      <c:valAx>
        <c:axId val="6618393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618214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Combinado oral e insulina   </c:v>
                </c:pt>
                <c:pt idx="1">
                  <c:v>Biguanidas     insulinas   </c:v>
                </c:pt>
                <c:pt idx="2">
                  <c:v>No especificado</c:v>
                </c:pt>
                <c:pt idx="3">
                  <c:v>Combinado oral   </c:v>
                </c:pt>
                <c:pt idx="4">
                  <c:v>Biguanidas   </c:v>
                </c:pt>
                <c:pt idx="5">
                  <c:v>Insulinas   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13</c:v>
                </c:pt>
                <c:pt idx="4">
                  <c:v>3</c:v>
                </c:pt>
                <c:pt idx="5">
                  <c:v>24</c:v>
                </c:pt>
              </c:numCache>
            </c:numRef>
          </c:val>
        </c:ser>
        <c:axId val="66237184"/>
        <c:axId val="66238720"/>
      </c:barChart>
      <c:catAx>
        <c:axId val="66237184"/>
        <c:scaling>
          <c:orientation val="minMax"/>
        </c:scaling>
        <c:axPos val="l"/>
        <c:numFmt formatCode="General" sourceLinked="0"/>
        <c:majorTickMark val="none"/>
        <c:tickLblPos val="nextTo"/>
        <c:crossAx val="66238720"/>
        <c:crosses val="autoZero"/>
        <c:auto val="1"/>
        <c:lblAlgn val="ctr"/>
        <c:lblOffset val="100"/>
      </c:catAx>
      <c:valAx>
        <c:axId val="6623872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623718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25</c:v>
                </c:pt>
                <c:pt idx="5">
                  <c:v>13</c:v>
                </c:pt>
                <c:pt idx="6">
                  <c:v>15</c:v>
                </c:pt>
              </c:numCache>
            </c:numRef>
          </c:val>
        </c:ser>
        <c:axId val="74688768"/>
        <c:axId val="74698752"/>
      </c:barChart>
      <c:catAx>
        <c:axId val="74688768"/>
        <c:scaling>
          <c:orientation val="minMax"/>
        </c:scaling>
        <c:axPos val="l"/>
        <c:numFmt formatCode="General" sourceLinked="0"/>
        <c:majorTickMark val="none"/>
        <c:tickLblPos val="nextTo"/>
        <c:crossAx val="74698752"/>
        <c:crosses val="autoZero"/>
        <c:auto val="1"/>
        <c:lblAlgn val="ctr"/>
        <c:lblOffset val="100"/>
      </c:catAx>
      <c:valAx>
        <c:axId val="7469875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74688768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Infrapeso</c:v>
                </c:pt>
                <c:pt idx="1">
                  <c:v>Normal</c:v>
                </c:pt>
                <c:pt idx="2">
                  <c:v>Sobrepeso</c:v>
                </c:pt>
                <c:pt idx="3">
                  <c:v>Obesidad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0</c:v>
                </c:pt>
                <c:pt idx="1">
                  <c:v>20</c:v>
                </c:pt>
                <c:pt idx="2">
                  <c:v>29</c:v>
                </c:pt>
                <c:pt idx="3">
                  <c:v>30</c:v>
                </c:pt>
              </c:numCache>
            </c:numRef>
          </c:val>
        </c:ser>
        <c:axId val="76248960"/>
        <c:axId val="76250496"/>
      </c:barChart>
      <c:catAx>
        <c:axId val="76248960"/>
        <c:scaling>
          <c:orientation val="minMax"/>
        </c:scaling>
        <c:axPos val="l"/>
        <c:numFmt formatCode="General" sourceLinked="0"/>
        <c:majorTickMark val="none"/>
        <c:tickLblPos val="nextTo"/>
        <c:crossAx val="76250496"/>
        <c:crosses val="autoZero"/>
        <c:auto val="1"/>
        <c:lblAlgn val="ctr"/>
        <c:lblOffset val="100"/>
      </c:catAx>
      <c:valAx>
        <c:axId val="7625049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76248960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16 o mas</c:v>
                </c:pt>
                <c:pt idx="1">
                  <c:v>11 - 15</c:v>
                </c:pt>
                <c:pt idx="2">
                  <c:v>6 - 10</c:v>
                </c:pt>
                <c:pt idx="3">
                  <c:v>0 - 5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12</c:v>
                </c:pt>
                <c:pt idx="1">
                  <c:v>6</c:v>
                </c:pt>
                <c:pt idx="2">
                  <c:v>19</c:v>
                </c:pt>
                <c:pt idx="3">
                  <c:v>40</c:v>
                </c:pt>
              </c:numCache>
            </c:numRef>
          </c:val>
        </c:ser>
        <c:axId val="76699904"/>
        <c:axId val="76715904"/>
      </c:barChart>
      <c:catAx>
        <c:axId val="76699904"/>
        <c:scaling>
          <c:orientation val="minMax"/>
        </c:scaling>
        <c:axPos val="l"/>
        <c:numFmt formatCode="General" sourceLinked="0"/>
        <c:majorTickMark val="none"/>
        <c:tickLblPos val="nextTo"/>
        <c:crossAx val="76715904"/>
        <c:crosses val="autoZero"/>
        <c:auto val="1"/>
        <c:lblAlgn val="ctr"/>
        <c:lblOffset val="100"/>
      </c:catAx>
      <c:valAx>
        <c:axId val="7671590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76699904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Hoja1!$A$2:$A$3</c:f>
              <c:strCache>
                <c:ptCount val="2"/>
                <c:pt idx="0">
                  <c:v>Ninguna</c:v>
                </c:pt>
                <c:pt idx="1">
                  <c:v>Infeccion de la herida quirurgica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52</c:v>
                </c:pt>
                <c:pt idx="1">
                  <c:v>1</c:v>
                </c:pt>
              </c:numCache>
            </c:numRef>
          </c:val>
        </c:ser>
        <c:axId val="81876864"/>
        <c:axId val="81878400"/>
      </c:barChart>
      <c:catAx>
        <c:axId val="81876864"/>
        <c:scaling>
          <c:orientation val="minMax"/>
        </c:scaling>
        <c:axPos val="l"/>
        <c:numFmt formatCode="General" sourceLinked="0"/>
        <c:majorTickMark val="none"/>
        <c:tickLblPos val="nextTo"/>
        <c:crossAx val="81878400"/>
        <c:crosses val="autoZero"/>
        <c:auto val="1"/>
        <c:lblAlgn val="ctr"/>
        <c:lblOffset val="100"/>
      </c:catAx>
      <c:valAx>
        <c:axId val="8187840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1876864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A3034-D91F-44C1-8C6F-72822087175B}" type="datetimeFigureOut">
              <a:rPr lang="es-ES" smtClean="0"/>
              <a:pPr/>
              <a:t>17/02/2017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B428E-EA0A-4835-9318-6CDE2C6CD8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1469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5400" dirty="0" smtClean="0"/>
              <a:t>corregida</a:t>
            </a:r>
            <a:endParaRPr lang="es-ES" sz="5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741142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7119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75066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253825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Dos sin fecha de egreso CORREGIDA OTRA BASE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114455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4075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30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252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944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57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427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548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124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25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870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700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652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17/02/2017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 descr="Fondo_DM2_30jul14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1"/>
            <a:ext cx="6858000" cy="88719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845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TRIMESTRAL DIABETES MELLITUS 2 UNIDAD CENTINELA* BCS</a:t>
            </a:r>
            <a:br>
              <a:rPr lang="es-ES" dirty="0" smtClean="0"/>
            </a:br>
            <a:r>
              <a:rPr lang="es-ES" dirty="0" smtClean="0"/>
              <a:t>1ER TRIMESTRE 2016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Subdirección de Epidemiología</a:t>
            </a:r>
          </a:p>
          <a:p>
            <a:r>
              <a:rPr lang="es-ES" dirty="0" smtClean="0"/>
              <a:t>Baja California Sur</a:t>
            </a:r>
          </a:p>
          <a:p>
            <a:r>
              <a:rPr lang="es-ES" dirty="0" smtClean="0"/>
              <a:t>Secretaría de Salud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988840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9401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9</a:t>
            </a:r>
            <a:r>
              <a:rPr lang="es-MX" sz="1800" dirty="0" smtClean="0"/>
              <a:t>. Complicaciones </a:t>
            </a:r>
            <a:r>
              <a:rPr lang="es-MX" sz="1800" dirty="0"/>
              <a:t>I</a:t>
            </a:r>
            <a:r>
              <a:rPr lang="es-MX" sz="1800" dirty="0" smtClean="0"/>
              <a:t>ntrahospitalarias </a:t>
            </a:r>
            <a:r>
              <a:rPr lang="es-MX" sz="1800" dirty="0"/>
              <a:t>P</a:t>
            </a:r>
            <a:r>
              <a:rPr lang="es-MX" sz="1800" dirty="0" smtClean="0"/>
              <a:t>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0703928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30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10</a:t>
            </a:r>
            <a:r>
              <a:rPr lang="es-MX" sz="1800" dirty="0" smtClean="0"/>
              <a:t>. </a:t>
            </a:r>
            <a:r>
              <a:rPr lang="es-MX" sz="1800" dirty="0"/>
              <a:t>Discapacidad en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 Unidad Centinela* BCS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07143796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1. </a:t>
            </a:r>
            <a:r>
              <a:rPr lang="es-MX" sz="1800" dirty="0"/>
              <a:t>Casos de P</a:t>
            </a:r>
            <a:r>
              <a:rPr lang="es-MX" sz="1800" dirty="0" smtClean="0"/>
              <a:t>rimera </a:t>
            </a:r>
            <a:r>
              <a:rPr lang="es-MX" sz="1800" dirty="0"/>
              <a:t>vez y </a:t>
            </a:r>
            <a:r>
              <a:rPr lang="es-MX" sz="1800" dirty="0" smtClean="0"/>
              <a:t>Subsecuentes Registrados Unidad Centinela* BCS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52879913"/>
              </p:ext>
            </p:extLst>
          </p:nvPr>
        </p:nvGraphicFramePr>
        <p:xfrm>
          <a:off x="342900" y="2133602"/>
          <a:ext cx="6172200" cy="665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2676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2</a:t>
            </a:r>
            <a:r>
              <a:rPr lang="es-MX" sz="1800" dirty="0"/>
              <a:t>. </a:t>
            </a:r>
            <a:r>
              <a:rPr lang="es-MX" sz="1800" dirty="0" smtClean="0"/>
              <a:t>Casos Registrados </a:t>
            </a:r>
            <a:r>
              <a:rPr lang="es-MX" sz="1800" dirty="0"/>
              <a:t>por </a:t>
            </a:r>
            <a:r>
              <a:rPr lang="es-MX" sz="1800" dirty="0" smtClean="0"/>
              <a:t>Grupo </a:t>
            </a:r>
            <a:r>
              <a:rPr lang="es-MX" sz="1800" dirty="0"/>
              <a:t>E</a:t>
            </a:r>
            <a:r>
              <a:rPr lang="es-MX" sz="1800" dirty="0" smtClean="0"/>
              <a:t>tario </a:t>
            </a:r>
            <a:r>
              <a:rPr lang="es-MX" sz="1800" dirty="0"/>
              <a:t>y </a:t>
            </a:r>
            <a:r>
              <a:rPr lang="es-MX" sz="1800" dirty="0" smtClean="0"/>
              <a:t>Sexo Unidad Centinela* BCS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40490682"/>
              </p:ext>
            </p:extLst>
          </p:nvPr>
        </p:nvGraphicFramePr>
        <p:xfrm>
          <a:off x="342900" y="2133603"/>
          <a:ext cx="6172200" cy="5966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6792" y="802838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847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3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BCS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42080594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78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4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BCS 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03545641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944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5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Egreso Unidad Centinela* BCS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69195832"/>
              </p:ext>
            </p:extLst>
          </p:nvPr>
        </p:nvGraphicFramePr>
        <p:xfrm>
          <a:off x="342900" y="2133603"/>
          <a:ext cx="6172200" cy="5678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81236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181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6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Egreso  Unidad Centinela* BCS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6982588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6831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7</a:t>
            </a:r>
            <a:r>
              <a:rPr lang="es-MX" sz="1800" dirty="0" smtClean="0"/>
              <a:t>. </a:t>
            </a:r>
            <a:r>
              <a:rPr lang="es-MX" sz="1800" dirty="0"/>
              <a:t>IMC de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31999584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66834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511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8</a:t>
            </a:r>
            <a:r>
              <a:rPr lang="es-MX" sz="1800" dirty="0" smtClean="0"/>
              <a:t>. </a:t>
            </a:r>
            <a:r>
              <a:rPr lang="es-MX" sz="1800" dirty="0"/>
              <a:t>Días de </a:t>
            </a:r>
            <a:r>
              <a:rPr lang="es-MX" sz="1800" dirty="0" smtClean="0"/>
              <a:t>Estancias </a:t>
            </a:r>
            <a:r>
              <a:rPr lang="es-MX" sz="1800" dirty="0"/>
              <a:t>I</a:t>
            </a:r>
            <a:r>
              <a:rPr lang="es-MX" sz="1800" dirty="0" smtClean="0"/>
              <a:t>ntrahospitalaria </a:t>
            </a:r>
            <a:r>
              <a:rPr lang="es-MX" sz="1800" dirty="0"/>
              <a:t>en </a:t>
            </a:r>
            <a:r>
              <a:rPr lang="es-MX" sz="1800" dirty="0" smtClean="0"/>
              <a:t>Pacientes Registrados Unidad Centinela* BCS  ENE-MAR 2016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19254399"/>
              </p:ext>
            </p:extLst>
          </p:nvPr>
        </p:nvGraphicFramePr>
        <p:xfrm>
          <a:off x="342900" y="2133603"/>
          <a:ext cx="6172200" cy="5822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104398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380</Words>
  <Application>Microsoft Office PowerPoint</Application>
  <PresentationFormat>Presentación en pantalla (4:3)</PresentationFormat>
  <Paragraphs>56</Paragraphs>
  <Slides>11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1_Tema de Office</vt:lpstr>
      <vt:lpstr>INFORME TRIMESTRAL DIABETES MELLITUS 2 UNIDAD CENTINELA* BCS 1ER TRIMESTRE 2016</vt:lpstr>
      <vt:lpstr>Gráfico 1. Casos de Primera vez y Subsecuentes Registrados Unidad Centinela* BCS ENE-MAR 2016</vt:lpstr>
      <vt:lpstr>Gráfico 2. Casos Registrados por Grupo Etario y Sexo Unidad Centinela* BCS ENE-MAR 2016</vt:lpstr>
      <vt:lpstr>Gráfico 3. Manejo Terapéutico Reportado al Ingreso Unidad Centinela* BCS ENE-MAR 2016</vt:lpstr>
      <vt:lpstr>Gráfico 4. Niveles de Glucemia al Ingreso Unidad Centinela* BCS  ENE-MAR 2016</vt:lpstr>
      <vt:lpstr>Gráfico 5. Manejo Terapéutico Reportado al Egreso Unidad Centinela* BCS ENE-MAR 2016</vt:lpstr>
      <vt:lpstr>Gráfico 6. Niveles de Glucemia al Egreso  Unidad Centinela* BCS ENE-MAR 2016</vt:lpstr>
      <vt:lpstr>Gráfico 7. IMC de Pacientes Registrados Unidad Centinela* BCS ENE-MAR 2016</vt:lpstr>
      <vt:lpstr>Gráfico 8. Días de Estancias Intrahospitalaria en Pacientes Registrados Unidad Centinela* BCS  ENE-MAR 2016</vt:lpstr>
      <vt:lpstr>Gráfico 9. Complicaciones Intrahospitalarias Pacientes Registrados Unidad Centinela* BCS  ENE-MAR 2016</vt:lpstr>
      <vt:lpstr>Gráfico 10. Discapacidad en Pacientes Registrados  Unidad Centinela* BCS ENE-MAR 2016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trimestral  Diabetes Mellitus Tipo 2</dc:title>
  <dc:creator>Daniel</dc:creator>
  <cp:lastModifiedBy>Mauricio Bernal Hernández</cp:lastModifiedBy>
  <cp:revision>44</cp:revision>
  <dcterms:created xsi:type="dcterms:W3CDTF">2016-09-29T16:49:13Z</dcterms:created>
  <dcterms:modified xsi:type="dcterms:W3CDTF">2017-02-17T20:01:10Z</dcterms:modified>
</cp:coreProperties>
</file>